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Annie Use Your Telescope"/>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AnnieUseYourTelescop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0" y="400400"/>
            <a:ext cx="8520600" cy="236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b="1" lang="en" sz="15000">
                <a:solidFill>
                  <a:srgbClr val="FFFFFF"/>
                </a:solidFill>
                <a:latin typeface="Annie Use Your Telescope"/>
                <a:ea typeface="Annie Use Your Telescope"/>
                <a:cs typeface="Annie Use Your Telescope"/>
                <a:sym typeface="Annie Use Your Telescope"/>
              </a:rPr>
              <a:t>Realism</a:t>
            </a:r>
            <a:endParaRPr b="1" sz="15000">
              <a:solidFill>
                <a:srgbClr val="FFFFFF"/>
              </a:solidFill>
              <a:latin typeface="Annie Use Your Telescope"/>
              <a:ea typeface="Annie Use Your Telescope"/>
              <a:cs typeface="Annie Use Your Telescope"/>
              <a:sym typeface="Annie Use Your Telescope"/>
            </a:endParaRPr>
          </a:p>
        </p:txBody>
      </p:sp>
      <p:sp>
        <p:nvSpPr>
          <p:cNvPr id="55" name="Shape 55"/>
          <p:cNvSpPr txBox="1"/>
          <p:nvPr>
            <p:ph idx="1" type="subTitle"/>
          </p:nvPr>
        </p:nvSpPr>
        <p:spPr>
          <a:xfrm>
            <a:off x="311700" y="2844400"/>
            <a:ext cx="8520600" cy="1149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7200">
                <a:solidFill>
                  <a:srgbClr val="FFFFFF"/>
                </a:solidFill>
                <a:latin typeface="Annie Use Your Telescope"/>
                <a:ea typeface="Annie Use Your Telescope"/>
                <a:cs typeface="Annie Use Your Telescope"/>
                <a:sym typeface="Annie Use Your Telescope"/>
              </a:rPr>
              <a:t>(1848-1900)</a:t>
            </a:r>
            <a:endParaRPr sz="7200">
              <a:solidFill>
                <a:srgbClr val="FFFFFF"/>
              </a:solidFill>
              <a:latin typeface="Annie Use Your Telescope"/>
              <a:ea typeface="Annie Use Your Telescope"/>
              <a:cs typeface="Annie Use Your Telescope"/>
              <a:sym typeface="Annie Use Your Telescop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Shape 60"/>
          <p:cNvSpPr txBox="1"/>
          <p:nvPr>
            <p:ph type="title"/>
          </p:nvPr>
        </p:nvSpPr>
        <p:spPr>
          <a:xfrm>
            <a:off x="159150" y="223925"/>
            <a:ext cx="8520600" cy="1056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7200">
                <a:latin typeface="Annie Use Your Telescope"/>
                <a:ea typeface="Annie Use Your Telescope"/>
                <a:cs typeface="Annie Use Your Telescope"/>
                <a:sym typeface="Annie Use Your Telescope"/>
              </a:rPr>
              <a:t>What is Realism?</a:t>
            </a:r>
            <a:endParaRPr sz="7200">
              <a:latin typeface="Annie Use Your Telescope"/>
              <a:ea typeface="Annie Use Your Telescope"/>
              <a:cs typeface="Annie Use Your Telescope"/>
              <a:sym typeface="Annie Use Your Telescope"/>
            </a:endParaRPr>
          </a:p>
        </p:txBody>
      </p:sp>
      <p:sp>
        <p:nvSpPr>
          <p:cNvPr id="61" name="Shape 61"/>
          <p:cNvSpPr txBox="1"/>
          <p:nvPr>
            <p:ph idx="1" type="body"/>
          </p:nvPr>
        </p:nvSpPr>
        <p:spPr>
          <a:xfrm>
            <a:off x="311700" y="2688100"/>
            <a:ext cx="8215500" cy="2292600"/>
          </a:xfrm>
          <a:prstGeom prst="rect">
            <a:avLst/>
          </a:prstGeom>
          <a:solidFill>
            <a:srgbClr val="F9CB9C"/>
          </a:solidFill>
        </p:spPr>
        <p:txBody>
          <a:bodyPr anchorCtr="0" anchor="t" bIns="91425" lIns="91425" spcFirstLastPara="1" rIns="91425" wrap="square" tIns="91425">
            <a:noAutofit/>
          </a:bodyPr>
          <a:lstStyle/>
          <a:p>
            <a:pPr indent="-355600" lvl="0" marL="457200" rtl="0">
              <a:spcBef>
                <a:spcPts val="0"/>
              </a:spcBef>
              <a:spcAft>
                <a:spcPts val="0"/>
              </a:spcAft>
              <a:buClr>
                <a:srgbClr val="000000"/>
              </a:buClr>
              <a:buSzPts val="2000"/>
              <a:buChar char="●"/>
            </a:pPr>
            <a:r>
              <a:rPr lang="en" sz="2000">
                <a:solidFill>
                  <a:srgbClr val="000000"/>
                </a:solidFill>
              </a:rPr>
              <a:t>Approach to art which subjects are now idealized</a:t>
            </a:r>
            <a:endParaRPr sz="2000">
              <a:solidFill>
                <a:srgbClr val="000000"/>
              </a:solidFill>
            </a:endParaRPr>
          </a:p>
          <a:p>
            <a:pPr indent="-355600" lvl="1" marL="914400" rtl="0">
              <a:spcBef>
                <a:spcPts val="0"/>
              </a:spcBef>
              <a:spcAft>
                <a:spcPts val="0"/>
              </a:spcAft>
              <a:buClr>
                <a:srgbClr val="000000"/>
              </a:buClr>
              <a:buSzPts val="2000"/>
              <a:buChar char="○"/>
            </a:pPr>
            <a:r>
              <a:rPr lang="en" sz="2000">
                <a:solidFill>
                  <a:srgbClr val="000000"/>
                </a:solidFill>
              </a:rPr>
              <a:t>Does not follow rules of formal artistic theory</a:t>
            </a:r>
            <a:endParaRPr sz="2000">
              <a:solidFill>
                <a:srgbClr val="000000"/>
              </a:solidFill>
            </a:endParaRPr>
          </a:p>
          <a:p>
            <a:pPr indent="-355600" lvl="0" marL="457200" rtl="0">
              <a:spcBef>
                <a:spcPts val="0"/>
              </a:spcBef>
              <a:spcAft>
                <a:spcPts val="0"/>
              </a:spcAft>
              <a:buClr>
                <a:srgbClr val="000000"/>
              </a:buClr>
              <a:buSzPts val="2000"/>
              <a:buChar char="●"/>
            </a:pPr>
            <a:r>
              <a:rPr lang="en" sz="2000">
                <a:solidFill>
                  <a:srgbClr val="000000"/>
                </a:solidFill>
              </a:rPr>
              <a:t>Tends to depict everyday characters and situations </a:t>
            </a:r>
            <a:endParaRPr sz="2000">
              <a:solidFill>
                <a:srgbClr val="000000"/>
              </a:solidFill>
            </a:endParaRPr>
          </a:p>
          <a:p>
            <a:pPr indent="-355600" lvl="1" marL="914400" rtl="0">
              <a:spcBef>
                <a:spcPts val="0"/>
              </a:spcBef>
              <a:spcAft>
                <a:spcPts val="0"/>
              </a:spcAft>
              <a:buClr>
                <a:srgbClr val="000000"/>
              </a:buClr>
              <a:buSzPts val="2000"/>
              <a:buChar char="○"/>
            </a:pPr>
            <a:r>
              <a:rPr lang="en" sz="2000">
                <a:solidFill>
                  <a:srgbClr val="000000"/>
                </a:solidFill>
              </a:rPr>
              <a:t>Very “true to life” manner</a:t>
            </a:r>
            <a:endParaRPr sz="2000">
              <a:solidFill>
                <a:srgbClr val="000000"/>
              </a:solidFill>
            </a:endParaRPr>
          </a:p>
          <a:p>
            <a:pPr indent="-355600" lvl="0" marL="457200" rtl="0">
              <a:spcBef>
                <a:spcPts val="0"/>
              </a:spcBef>
              <a:spcAft>
                <a:spcPts val="0"/>
              </a:spcAft>
              <a:buClr>
                <a:srgbClr val="000000"/>
              </a:buClr>
              <a:buSzPts val="2000"/>
              <a:buChar char="●"/>
            </a:pPr>
            <a:r>
              <a:rPr lang="en" sz="2000">
                <a:solidFill>
                  <a:srgbClr val="000000"/>
                </a:solidFill>
              </a:rPr>
              <a:t>Began in France in 1848 </a:t>
            </a:r>
            <a:endParaRPr sz="2000">
              <a:solidFill>
                <a:srgbClr val="000000"/>
              </a:solidFill>
            </a:endParaRPr>
          </a:p>
          <a:p>
            <a:pPr indent="-355600" lvl="1" marL="914400" rtl="0">
              <a:spcBef>
                <a:spcPts val="0"/>
              </a:spcBef>
              <a:spcAft>
                <a:spcPts val="0"/>
              </a:spcAft>
              <a:buClr>
                <a:srgbClr val="000000"/>
              </a:buClr>
              <a:buSzPts val="2000"/>
              <a:buChar char="○"/>
            </a:pPr>
            <a:r>
              <a:rPr lang="en" sz="2000">
                <a:solidFill>
                  <a:srgbClr val="000000"/>
                </a:solidFill>
              </a:rPr>
              <a:t>Post the French Revolution, with works relating to democracy</a:t>
            </a:r>
            <a:endParaRPr sz="20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CFE2F3"/>
        </a:solidFill>
      </p:bgPr>
    </p:bg>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4000">
                <a:latin typeface="Annie Use Your Telescope"/>
                <a:ea typeface="Annie Use Your Telescope"/>
                <a:cs typeface="Annie Use Your Telescope"/>
                <a:sym typeface="Annie Use Your Telescope"/>
              </a:rPr>
              <a:t>The Stone Breakers (1849)</a:t>
            </a:r>
            <a:endParaRPr sz="4000">
              <a:latin typeface="Annie Use Your Telescope"/>
              <a:ea typeface="Annie Use Your Telescope"/>
              <a:cs typeface="Annie Use Your Telescope"/>
              <a:sym typeface="Annie Use Your Telescope"/>
            </a:endParaRPr>
          </a:p>
        </p:txBody>
      </p:sp>
      <p:sp>
        <p:nvSpPr>
          <p:cNvPr id="67" name="Shape 67"/>
          <p:cNvSpPr txBox="1"/>
          <p:nvPr>
            <p:ph idx="1" type="body"/>
          </p:nvPr>
        </p:nvSpPr>
        <p:spPr>
          <a:xfrm>
            <a:off x="4267200" y="1152475"/>
            <a:ext cx="45651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u="sng"/>
              <a:t>Creator</a:t>
            </a:r>
            <a:r>
              <a:rPr lang="en"/>
              <a:t>: </a:t>
            </a:r>
            <a:r>
              <a:rPr lang="en"/>
              <a:t>Gustave Courbet</a:t>
            </a:r>
            <a:endParaRPr/>
          </a:p>
          <a:p>
            <a:pPr indent="0" lvl="0" marL="0">
              <a:spcBef>
                <a:spcPts val="1600"/>
              </a:spcBef>
              <a:spcAft>
                <a:spcPts val="0"/>
              </a:spcAft>
              <a:buNone/>
            </a:pPr>
            <a:r>
              <a:rPr lang="en" u="sng"/>
              <a:t>Medium</a:t>
            </a:r>
            <a:r>
              <a:rPr lang="en"/>
              <a:t>: Oil on canvas</a:t>
            </a:r>
            <a:endParaRPr/>
          </a:p>
          <a:p>
            <a:pPr indent="0" lvl="0" marL="0">
              <a:spcBef>
                <a:spcPts val="1600"/>
              </a:spcBef>
              <a:spcAft>
                <a:spcPts val="1600"/>
              </a:spcAft>
              <a:buNone/>
            </a:pPr>
            <a:r>
              <a:rPr lang="en" u="sng"/>
              <a:t>What’s it about</a:t>
            </a:r>
            <a:r>
              <a:rPr lang="en"/>
              <a:t>: Depicts the labor unrest of 1848 in France. People wanted better wages and working conditions as consolation for their hard work. This shows two workers that cannot advance in life due to the lack of social mobility</a:t>
            </a:r>
            <a:endParaRPr/>
          </a:p>
        </p:txBody>
      </p:sp>
      <p:pic>
        <p:nvPicPr>
          <p:cNvPr id="68" name="Shape 68"/>
          <p:cNvPicPr preferRelativeResize="0"/>
          <p:nvPr/>
        </p:nvPicPr>
        <p:blipFill>
          <a:blip r:embed="rId3">
            <a:alphaModFix/>
          </a:blip>
          <a:stretch>
            <a:fillRect/>
          </a:stretch>
        </p:blipFill>
        <p:spPr>
          <a:xfrm>
            <a:off x="311700" y="1875350"/>
            <a:ext cx="3233875" cy="19706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D7E6B"/>
        </a:solidFill>
      </p:bgPr>
    </p:bg>
    <p:spTree>
      <p:nvGrpSpPr>
        <p:cNvPr id="72" name="Shape 72"/>
        <p:cNvGrpSpPr/>
        <p:nvPr/>
      </p:nvGrpSpPr>
      <p:grpSpPr>
        <a:xfrm>
          <a:off x="0" y="0"/>
          <a:ext cx="0" cy="0"/>
          <a:chOff x="0" y="0"/>
          <a:chExt cx="0" cy="0"/>
        </a:xfrm>
      </p:grpSpPr>
      <p:sp>
        <p:nvSpPr>
          <p:cNvPr id="73" name="Shape 73"/>
          <p:cNvSpPr txBox="1"/>
          <p:nvPr>
            <p:ph type="title"/>
          </p:nvPr>
        </p:nvSpPr>
        <p:spPr>
          <a:xfrm>
            <a:off x="311700" y="216425"/>
            <a:ext cx="8520600" cy="783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4800">
                <a:latin typeface="Annie Use Your Telescope"/>
                <a:ea typeface="Annie Use Your Telescope"/>
                <a:cs typeface="Annie Use Your Telescope"/>
                <a:sym typeface="Annie Use Your Telescope"/>
              </a:rPr>
              <a:t>A Burial of Ornans (1849)</a:t>
            </a:r>
            <a:endParaRPr sz="4800">
              <a:latin typeface="Annie Use Your Telescope"/>
              <a:ea typeface="Annie Use Your Telescope"/>
              <a:cs typeface="Annie Use Your Telescope"/>
              <a:sym typeface="Annie Use Your Telescope"/>
            </a:endParaRPr>
          </a:p>
        </p:txBody>
      </p:sp>
      <p:sp>
        <p:nvSpPr>
          <p:cNvPr id="74" name="Shape 74"/>
          <p:cNvSpPr txBox="1"/>
          <p:nvPr>
            <p:ph idx="1" type="body"/>
          </p:nvPr>
        </p:nvSpPr>
        <p:spPr>
          <a:xfrm>
            <a:off x="4784175" y="1152475"/>
            <a:ext cx="40482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u="sng">
                <a:solidFill>
                  <a:srgbClr val="000000"/>
                </a:solidFill>
              </a:rPr>
              <a:t>Creator</a:t>
            </a:r>
            <a:r>
              <a:rPr lang="en">
                <a:solidFill>
                  <a:srgbClr val="000000"/>
                </a:solidFill>
              </a:rPr>
              <a:t>: Gustave Courbet</a:t>
            </a:r>
            <a:endParaRPr>
              <a:solidFill>
                <a:srgbClr val="000000"/>
              </a:solidFill>
            </a:endParaRPr>
          </a:p>
          <a:p>
            <a:pPr indent="0" lvl="0" marL="0">
              <a:spcBef>
                <a:spcPts val="1600"/>
              </a:spcBef>
              <a:spcAft>
                <a:spcPts val="0"/>
              </a:spcAft>
              <a:buNone/>
            </a:pPr>
            <a:r>
              <a:rPr lang="en" u="sng">
                <a:solidFill>
                  <a:srgbClr val="000000"/>
                </a:solidFill>
              </a:rPr>
              <a:t>Where</a:t>
            </a:r>
            <a:r>
              <a:rPr lang="en">
                <a:solidFill>
                  <a:srgbClr val="000000"/>
                </a:solidFill>
              </a:rPr>
              <a:t>: </a:t>
            </a:r>
            <a:r>
              <a:rPr lang="en">
                <a:solidFill>
                  <a:srgbClr val="000000"/>
                </a:solidFill>
              </a:rPr>
              <a:t>Musée d'Orsay, Paris, France</a:t>
            </a:r>
            <a:endParaRPr>
              <a:solidFill>
                <a:srgbClr val="000000"/>
              </a:solidFill>
            </a:endParaRPr>
          </a:p>
          <a:p>
            <a:pPr indent="0" lvl="0" marL="0">
              <a:spcBef>
                <a:spcPts val="1600"/>
              </a:spcBef>
              <a:spcAft>
                <a:spcPts val="0"/>
              </a:spcAft>
              <a:buNone/>
            </a:pPr>
            <a:r>
              <a:rPr lang="en" u="sng">
                <a:solidFill>
                  <a:srgbClr val="000000"/>
                </a:solidFill>
              </a:rPr>
              <a:t>Medium</a:t>
            </a:r>
            <a:r>
              <a:rPr lang="en">
                <a:solidFill>
                  <a:srgbClr val="000000"/>
                </a:solidFill>
              </a:rPr>
              <a:t>: Oil on canvas</a:t>
            </a:r>
            <a:endParaRPr>
              <a:solidFill>
                <a:srgbClr val="000000"/>
              </a:solidFill>
            </a:endParaRPr>
          </a:p>
          <a:p>
            <a:pPr indent="0" lvl="0" marL="0">
              <a:spcBef>
                <a:spcPts val="1600"/>
              </a:spcBef>
              <a:spcAft>
                <a:spcPts val="0"/>
              </a:spcAft>
              <a:buNone/>
            </a:pPr>
            <a:r>
              <a:rPr lang="en" u="sng">
                <a:solidFill>
                  <a:srgbClr val="000000"/>
                </a:solidFill>
              </a:rPr>
              <a:t>What’s It About:</a:t>
            </a:r>
            <a:r>
              <a:rPr lang="en">
                <a:solidFill>
                  <a:srgbClr val="000000"/>
                </a:solidFill>
              </a:rPr>
              <a:t> Depicts a middle-class family at a gravesite</a:t>
            </a:r>
            <a:endParaRPr>
              <a:solidFill>
                <a:srgbClr val="000000"/>
              </a:solidFill>
            </a:endParaRPr>
          </a:p>
          <a:p>
            <a:pPr indent="0" lvl="0" marL="0">
              <a:spcBef>
                <a:spcPts val="1600"/>
              </a:spcBef>
              <a:spcAft>
                <a:spcPts val="1600"/>
              </a:spcAft>
              <a:buNone/>
            </a:pPr>
            <a:r>
              <a:rPr lang="en" u="sng">
                <a:solidFill>
                  <a:srgbClr val="000000"/>
                </a:solidFill>
              </a:rPr>
              <a:t>Interesting Fact</a:t>
            </a:r>
            <a:r>
              <a:rPr lang="en">
                <a:solidFill>
                  <a:srgbClr val="000000"/>
                </a:solidFill>
              </a:rPr>
              <a:t>: 22-feet long</a:t>
            </a:r>
            <a:endParaRPr>
              <a:solidFill>
                <a:srgbClr val="000000"/>
              </a:solidFill>
            </a:endParaRPr>
          </a:p>
        </p:txBody>
      </p:sp>
      <p:pic>
        <p:nvPicPr>
          <p:cNvPr descr="Image result for burial of ornans" id="75" name="Shape 75"/>
          <p:cNvPicPr preferRelativeResize="0"/>
          <p:nvPr/>
        </p:nvPicPr>
        <p:blipFill>
          <a:blip r:embed="rId3">
            <a:alphaModFix/>
          </a:blip>
          <a:stretch>
            <a:fillRect/>
          </a:stretch>
        </p:blipFill>
        <p:spPr>
          <a:xfrm>
            <a:off x="311700" y="1578075"/>
            <a:ext cx="4322174" cy="19873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E06666"/>
        </a:solidFill>
      </p:bgPr>
    </p:bg>
    <p:spTree>
      <p:nvGrpSpPr>
        <p:cNvPr id="79" name="Shape 79"/>
        <p:cNvGrpSpPr/>
        <p:nvPr/>
      </p:nvGrpSpPr>
      <p:grpSpPr>
        <a:xfrm>
          <a:off x="0" y="0"/>
          <a:ext cx="0" cy="0"/>
          <a:chOff x="0" y="0"/>
          <a:chExt cx="0" cy="0"/>
        </a:xfrm>
      </p:grpSpPr>
      <p:sp>
        <p:nvSpPr>
          <p:cNvPr id="80" name="Shape 80"/>
          <p:cNvSpPr txBox="1"/>
          <p:nvPr>
            <p:ph type="title"/>
          </p:nvPr>
        </p:nvSpPr>
        <p:spPr>
          <a:xfrm>
            <a:off x="311700" y="2926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4800">
                <a:latin typeface="Annie Use Your Telescope"/>
                <a:ea typeface="Annie Use Your Telescope"/>
                <a:cs typeface="Annie Use Your Telescope"/>
                <a:sym typeface="Annie Use Your Telescope"/>
              </a:rPr>
              <a:t>Wood Rafts on the Rhine (1855)</a:t>
            </a:r>
            <a:endParaRPr sz="4800">
              <a:latin typeface="Annie Use Your Telescope"/>
              <a:ea typeface="Annie Use Your Telescope"/>
              <a:cs typeface="Annie Use Your Telescope"/>
              <a:sym typeface="Annie Use Your Telescope"/>
            </a:endParaRPr>
          </a:p>
        </p:txBody>
      </p:sp>
      <p:sp>
        <p:nvSpPr>
          <p:cNvPr id="81" name="Shape 81"/>
          <p:cNvSpPr txBox="1"/>
          <p:nvPr>
            <p:ph idx="1" type="body"/>
          </p:nvPr>
        </p:nvSpPr>
        <p:spPr>
          <a:xfrm>
            <a:off x="4229700" y="1258425"/>
            <a:ext cx="4602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u="sng">
                <a:solidFill>
                  <a:srgbClr val="000000"/>
                </a:solidFill>
              </a:rPr>
              <a:t>Creator</a:t>
            </a:r>
            <a:r>
              <a:rPr lang="en">
                <a:solidFill>
                  <a:srgbClr val="000000"/>
                </a:solidFill>
              </a:rPr>
              <a:t>: Gustave Brion</a:t>
            </a:r>
            <a:endParaRPr>
              <a:solidFill>
                <a:srgbClr val="000000"/>
              </a:solidFill>
            </a:endParaRPr>
          </a:p>
          <a:p>
            <a:pPr indent="0" lvl="0" marL="0">
              <a:spcBef>
                <a:spcPts val="1600"/>
              </a:spcBef>
              <a:spcAft>
                <a:spcPts val="0"/>
              </a:spcAft>
              <a:buNone/>
            </a:pPr>
            <a:r>
              <a:rPr lang="en" u="sng">
                <a:solidFill>
                  <a:srgbClr val="000000"/>
                </a:solidFill>
              </a:rPr>
              <a:t>Where</a:t>
            </a:r>
            <a:r>
              <a:rPr lang="en">
                <a:solidFill>
                  <a:srgbClr val="000000"/>
                </a:solidFill>
              </a:rPr>
              <a:t>: France</a:t>
            </a:r>
            <a:endParaRPr>
              <a:solidFill>
                <a:srgbClr val="000000"/>
              </a:solidFill>
            </a:endParaRPr>
          </a:p>
          <a:p>
            <a:pPr indent="0" lvl="0" marL="0">
              <a:spcBef>
                <a:spcPts val="1600"/>
              </a:spcBef>
              <a:spcAft>
                <a:spcPts val="0"/>
              </a:spcAft>
              <a:buNone/>
            </a:pPr>
            <a:r>
              <a:rPr lang="en" u="sng">
                <a:solidFill>
                  <a:srgbClr val="000000"/>
                </a:solidFill>
              </a:rPr>
              <a:t>Medium</a:t>
            </a:r>
            <a:r>
              <a:rPr lang="en">
                <a:solidFill>
                  <a:srgbClr val="000000"/>
                </a:solidFill>
              </a:rPr>
              <a:t>: Oil on canvas</a:t>
            </a:r>
            <a:endParaRPr>
              <a:solidFill>
                <a:srgbClr val="000000"/>
              </a:solidFill>
            </a:endParaRPr>
          </a:p>
          <a:p>
            <a:pPr indent="0" lvl="0" marL="0">
              <a:spcBef>
                <a:spcPts val="1600"/>
              </a:spcBef>
              <a:spcAft>
                <a:spcPts val="0"/>
              </a:spcAft>
              <a:buNone/>
            </a:pPr>
            <a:r>
              <a:rPr lang="en" u="sng">
                <a:solidFill>
                  <a:srgbClr val="000000"/>
                </a:solidFill>
              </a:rPr>
              <a:t>What’s it about</a:t>
            </a:r>
            <a:r>
              <a:rPr lang="en">
                <a:solidFill>
                  <a:srgbClr val="000000"/>
                </a:solidFill>
              </a:rPr>
              <a:t>: Interpr</a:t>
            </a:r>
            <a:r>
              <a:rPr lang="en">
                <a:solidFill>
                  <a:srgbClr val="000000"/>
                </a:solidFill>
              </a:rPr>
              <a:t>etation of Rafts of Medusa by </a:t>
            </a:r>
            <a:r>
              <a:rPr lang="en">
                <a:solidFill>
                  <a:srgbClr val="000000"/>
                </a:solidFill>
              </a:rPr>
              <a:t>Théodore Géricault with more naturalness and grittiness. Brion lived in </a:t>
            </a:r>
            <a:r>
              <a:rPr lang="en">
                <a:solidFill>
                  <a:srgbClr val="000000"/>
                </a:solidFill>
              </a:rPr>
              <a:t>Strasbourg</a:t>
            </a:r>
            <a:r>
              <a:rPr lang="en">
                <a:solidFill>
                  <a:srgbClr val="000000"/>
                </a:solidFill>
              </a:rPr>
              <a:t> on the Rhine.</a:t>
            </a:r>
            <a:endParaRPr>
              <a:solidFill>
                <a:srgbClr val="000000"/>
              </a:solidFill>
            </a:endParaRPr>
          </a:p>
          <a:p>
            <a:pPr indent="0" lvl="0" marL="0">
              <a:spcBef>
                <a:spcPts val="1600"/>
              </a:spcBef>
              <a:spcAft>
                <a:spcPts val="1600"/>
              </a:spcAft>
              <a:buNone/>
            </a:pPr>
            <a:r>
              <a:t/>
            </a:r>
            <a:endParaRPr>
              <a:solidFill>
                <a:srgbClr val="555555"/>
              </a:solidFill>
              <a:highlight>
                <a:srgbClr val="FFFFFF"/>
              </a:highlight>
            </a:endParaRPr>
          </a:p>
        </p:txBody>
      </p:sp>
      <p:pic>
        <p:nvPicPr>
          <p:cNvPr descr="Image result for wood rafts on the rhine gustave" id="82" name="Shape 82"/>
          <p:cNvPicPr preferRelativeResize="0"/>
          <p:nvPr/>
        </p:nvPicPr>
        <p:blipFill>
          <a:blip r:embed="rId3">
            <a:alphaModFix/>
          </a:blip>
          <a:stretch>
            <a:fillRect/>
          </a:stretch>
        </p:blipFill>
        <p:spPr>
          <a:xfrm>
            <a:off x="311700" y="1511775"/>
            <a:ext cx="3328549" cy="2119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EB"/>
        </a:solidFill>
      </p:bgPr>
    </p:bg>
    <p:spTree>
      <p:nvGrpSpPr>
        <p:cNvPr id="86" name="Shape 86"/>
        <p:cNvGrpSpPr/>
        <p:nvPr/>
      </p:nvGrpSpPr>
      <p:grpSpPr>
        <a:xfrm>
          <a:off x="0" y="0"/>
          <a:ext cx="0" cy="0"/>
          <a:chOff x="0" y="0"/>
          <a:chExt cx="0" cy="0"/>
        </a:xfrm>
      </p:grpSpPr>
      <p:sp>
        <p:nvSpPr>
          <p:cNvPr id="87" name="Shape 87"/>
          <p:cNvSpPr txBox="1"/>
          <p:nvPr>
            <p:ph type="title"/>
          </p:nvPr>
        </p:nvSpPr>
        <p:spPr>
          <a:xfrm>
            <a:off x="311700" y="386175"/>
            <a:ext cx="8520600" cy="70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4800">
                <a:latin typeface="Annie Use Your Telescope"/>
                <a:ea typeface="Annie Use Your Telescope"/>
                <a:cs typeface="Annie Use Your Telescope"/>
                <a:sym typeface="Annie Use Your Telescope"/>
              </a:rPr>
              <a:t>The Horse Fair (1852-1855)</a:t>
            </a:r>
            <a:endParaRPr sz="4800">
              <a:latin typeface="Annie Use Your Telescope"/>
              <a:ea typeface="Annie Use Your Telescope"/>
              <a:cs typeface="Annie Use Your Telescope"/>
              <a:sym typeface="Annie Use Your Telescope"/>
            </a:endParaRPr>
          </a:p>
        </p:txBody>
      </p:sp>
      <p:sp>
        <p:nvSpPr>
          <p:cNvPr id="88" name="Shape 88"/>
          <p:cNvSpPr txBox="1"/>
          <p:nvPr>
            <p:ph idx="1" type="body"/>
          </p:nvPr>
        </p:nvSpPr>
        <p:spPr>
          <a:xfrm>
            <a:off x="4461000" y="1194850"/>
            <a:ext cx="43713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u="sng">
                <a:solidFill>
                  <a:srgbClr val="000000"/>
                </a:solidFill>
              </a:rPr>
              <a:t>Creator</a:t>
            </a:r>
            <a:r>
              <a:rPr lang="en">
                <a:solidFill>
                  <a:srgbClr val="000000"/>
                </a:solidFill>
              </a:rPr>
              <a:t>: Marie Rosa Bonheur</a:t>
            </a:r>
            <a:endParaRPr>
              <a:solidFill>
                <a:srgbClr val="000000"/>
              </a:solidFill>
            </a:endParaRPr>
          </a:p>
          <a:p>
            <a:pPr indent="0" lvl="0" marL="0" rtl="0">
              <a:spcBef>
                <a:spcPts val="1600"/>
              </a:spcBef>
              <a:spcAft>
                <a:spcPts val="0"/>
              </a:spcAft>
              <a:buNone/>
            </a:pPr>
            <a:r>
              <a:rPr lang="en" u="sng">
                <a:solidFill>
                  <a:srgbClr val="000000"/>
                </a:solidFill>
              </a:rPr>
              <a:t>Wh</a:t>
            </a:r>
            <a:r>
              <a:rPr lang="en" u="sng">
                <a:solidFill>
                  <a:srgbClr val="000000"/>
                </a:solidFill>
              </a:rPr>
              <a:t>ere</a:t>
            </a:r>
            <a:r>
              <a:rPr lang="en">
                <a:solidFill>
                  <a:srgbClr val="000000"/>
                </a:solidFill>
              </a:rPr>
              <a:t>: Debuted at the Paris Salon in 1853 (sketch)</a:t>
            </a:r>
            <a:endParaRPr>
              <a:solidFill>
                <a:srgbClr val="000000"/>
              </a:solidFill>
            </a:endParaRPr>
          </a:p>
          <a:p>
            <a:pPr indent="0" lvl="0" marL="0" rtl="0">
              <a:spcBef>
                <a:spcPts val="1600"/>
              </a:spcBef>
              <a:spcAft>
                <a:spcPts val="0"/>
              </a:spcAft>
              <a:buNone/>
            </a:pPr>
            <a:r>
              <a:rPr lang="en" u="sng">
                <a:solidFill>
                  <a:srgbClr val="000000"/>
                </a:solidFill>
              </a:rPr>
              <a:t>Medium</a:t>
            </a:r>
            <a:r>
              <a:rPr lang="en">
                <a:solidFill>
                  <a:srgbClr val="000000"/>
                </a:solidFill>
              </a:rPr>
              <a:t>: Oil on Canvas</a:t>
            </a:r>
            <a:endParaRPr>
              <a:solidFill>
                <a:srgbClr val="000000"/>
              </a:solidFill>
            </a:endParaRPr>
          </a:p>
          <a:p>
            <a:pPr indent="0" lvl="0" marL="0">
              <a:spcBef>
                <a:spcPts val="1600"/>
              </a:spcBef>
              <a:spcAft>
                <a:spcPts val="1600"/>
              </a:spcAft>
              <a:buNone/>
            </a:pPr>
            <a:r>
              <a:rPr lang="en" u="sng">
                <a:solidFill>
                  <a:srgbClr val="000000"/>
                </a:solidFill>
              </a:rPr>
              <a:t>What’s it About</a:t>
            </a:r>
            <a:r>
              <a:rPr lang="en">
                <a:solidFill>
                  <a:srgbClr val="000000"/>
                </a:solidFill>
              </a:rPr>
              <a:t>: She would go a location for a year and a half dressed as a man to discourage any attention. Depicts a scene of a horse market that would happen regularly</a:t>
            </a:r>
            <a:endParaRPr>
              <a:solidFill>
                <a:srgbClr val="000000"/>
              </a:solidFill>
            </a:endParaRPr>
          </a:p>
        </p:txBody>
      </p:sp>
      <p:pic>
        <p:nvPicPr>
          <p:cNvPr id="89" name="Shape 89"/>
          <p:cNvPicPr preferRelativeResize="0"/>
          <p:nvPr/>
        </p:nvPicPr>
        <p:blipFill>
          <a:blip r:embed="rId3">
            <a:alphaModFix/>
          </a:blip>
          <a:stretch>
            <a:fillRect/>
          </a:stretch>
        </p:blipFill>
        <p:spPr>
          <a:xfrm>
            <a:off x="311700" y="2813688"/>
            <a:ext cx="3556800" cy="1825825"/>
          </a:xfrm>
          <a:prstGeom prst="rect">
            <a:avLst/>
          </a:prstGeom>
          <a:noFill/>
          <a:ln>
            <a:noFill/>
          </a:ln>
        </p:spPr>
      </p:pic>
      <p:pic>
        <p:nvPicPr>
          <p:cNvPr descr="Study for &quot;The Horse Fair&quot;, Marie-Rosalie Bonheur (French, Bordeaux 1822–1899 Melun), Black chalk, gray wash, heightened with white" id="90" name="Shape 90"/>
          <p:cNvPicPr preferRelativeResize="0"/>
          <p:nvPr/>
        </p:nvPicPr>
        <p:blipFill>
          <a:blip r:embed="rId4">
            <a:alphaModFix/>
          </a:blip>
          <a:stretch>
            <a:fillRect/>
          </a:stretch>
        </p:blipFill>
        <p:spPr>
          <a:xfrm>
            <a:off x="311700" y="1194861"/>
            <a:ext cx="3556800" cy="151754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9900"/>
        </a:solidFill>
      </p:bgPr>
    </p:bg>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Three Women in Church (1882)</a:t>
            </a:r>
            <a:endParaRPr/>
          </a:p>
        </p:txBody>
      </p:sp>
      <p:sp>
        <p:nvSpPr>
          <p:cNvPr id="96" name="Shape 96"/>
          <p:cNvSpPr txBox="1"/>
          <p:nvPr>
            <p:ph idx="1" type="body"/>
          </p:nvPr>
        </p:nvSpPr>
        <p:spPr>
          <a:xfrm>
            <a:off x="3990300" y="1152475"/>
            <a:ext cx="48420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u="sng">
                <a:solidFill>
                  <a:srgbClr val="000000"/>
                </a:solidFill>
              </a:rPr>
              <a:t>Creator</a:t>
            </a:r>
            <a:r>
              <a:rPr lang="en">
                <a:solidFill>
                  <a:srgbClr val="000000"/>
                </a:solidFill>
              </a:rPr>
              <a:t>: Wilhelm Leibl</a:t>
            </a:r>
            <a:endParaRPr>
              <a:solidFill>
                <a:srgbClr val="000000"/>
              </a:solidFill>
            </a:endParaRPr>
          </a:p>
          <a:p>
            <a:pPr indent="0" lvl="0" marL="0">
              <a:spcBef>
                <a:spcPts val="1600"/>
              </a:spcBef>
              <a:spcAft>
                <a:spcPts val="0"/>
              </a:spcAft>
              <a:buNone/>
            </a:pPr>
            <a:r>
              <a:rPr lang="en" u="sng">
                <a:solidFill>
                  <a:srgbClr val="000000"/>
                </a:solidFill>
              </a:rPr>
              <a:t>Where</a:t>
            </a:r>
            <a:r>
              <a:rPr lang="en">
                <a:solidFill>
                  <a:srgbClr val="000000"/>
                </a:solidFill>
              </a:rPr>
              <a:t>: Created in </a:t>
            </a:r>
            <a:r>
              <a:rPr lang="en">
                <a:solidFill>
                  <a:srgbClr val="000000"/>
                </a:solidFill>
              </a:rPr>
              <a:t>Heilig-Kreuz-Kirche in Berbling</a:t>
            </a:r>
            <a:endParaRPr>
              <a:solidFill>
                <a:srgbClr val="000000"/>
              </a:solidFill>
            </a:endParaRPr>
          </a:p>
          <a:p>
            <a:pPr indent="0" lvl="0" marL="0">
              <a:spcBef>
                <a:spcPts val="1600"/>
              </a:spcBef>
              <a:spcAft>
                <a:spcPts val="0"/>
              </a:spcAft>
              <a:buNone/>
            </a:pPr>
            <a:r>
              <a:rPr lang="en" u="sng">
                <a:solidFill>
                  <a:srgbClr val="000000"/>
                </a:solidFill>
              </a:rPr>
              <a:t>Medium</a:t>
            </a:r>
            <a:r>
              <a:rPr lang="en">
                <a:solidFill>
                  <a:srgbClr val="000000"/>
                </a:solidFill>
              </a:rPr>
              <a:t>: Oil on mahogany wood</a:t>
            </a:r>
            <a:endParaRPr>
              <a:solidFill>
                <a:srgbClr val="000000"/>
              </a:solidFill>
            </a:endParaRPr>
          </a:p>
          <a:p>
            <a:pPr indent="0" lvl="0" marL="0">
              <a:spcBef>
                <a:spcPts val="1600"/>
              </a:spcBef>
              <a:spcAft>
                <a:spcPts val="1600"/>
              </a:spcAft>
              <a:buNone/>
            </a:pPr>
            <a:r>
              <a:rPr lang="en" u="sng">
                <a:solidFill>
                  <a:srgbClr val="000000"/>
                </a:solidFill>
              </a:rPr>
              <a:t>What’s it About</a:t>
            </a:r>
            <a:r>
              <a:rPr lang="en">
                <a:solidFill>
                  <a:srgbClr val="000000"/>
                </a:solidFill>
              </a:rPr>
              <a:t>: Protestant Church was on the rise and he was attempting to depict the tranquility of church. Diffuse any harsh sentiments.</a:t>
            </a:r>
            <a:endParaRPr>
              <a:solidFill>
                <a:srgbClr val="000000"/>
              </a:solidFill>
            </a:endParaRPr>
          </a:p>
        </p:txBody>
      </p:sp>
      <p:pic>
        <p:nvPicPr>
          <p:cNvPr descr="Wilhelm Leibl: The Three Women in Church" id="97" name="Shape 97"/>
          <p:cNvPicPr preferRelativeResize="0"/>
          <p:nvPr/>
        </p:nvPicPr>
        <p:blipFill>
          <a:blip r:embed="rId3">
            <a:alphaModFix/>
          </a:blip>
          <a:stretch>
            <a:fillRect/>
          </a:stretch>
        </p:blipFill>
        <p:spPr>
          <a:xfrm>
            <a:off x="1135600" y="1152475"/>
            <a:ext cx="2254824" cy="3416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n"/>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