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hyperlink" Target="https://en.wikipedia.org/wiki/Mus%C3%A9e_d%27Orsa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solidFill>
                  <a:schemeClr val="lt1"/>
                </a:solidFill>
              </a:rPr>
              <a:t>Realism</a:t>
            </a:r>
            <a:endParaRPr>
              <a:solidFill>
                <a:schemeClr val="lt1"/>
              </a:solidFill>
            </a:endParaRPr>
          </a:p>
        </p:txBody>
      </p:sp>
      <p:sp>
        <p:nvSpPr>
          <p:cNvPr id="55" name="Shape 5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rgbClr val="000000"/>
                </a:solidFill>
              </a:rPr>
              <a:t>(</a:t>
            </a:r>
            <a:r>
              <a:rPr lang="en">
                <a:solidFill>
                  <a:schemeClr val="lt1"/>
                </a:solidFill>
              </a:rPr>
              <a:t>1848-1900</a:t>
            </a:r>
            <a:r>
              <a:rPr lang="en">
                <a:solidFill>
                  <a:srgbClr val="000000"/>
                </a:solidFill>
              </a:rPr>
              <a:t>)</a:t>
            </a:r>
            <a:endParaRPr>
              <a:solidFill>
                <a:srgbClr val="000000"/>
              </a:solidFill>
            </a:endParaRPr>
          </a:p>
        </p:txBody>
      </p:sp>
      <p:sp>
        <p:nvSpPr>
          <p:cNvPr id="56" name="Shape 56"/>
          <p:cNvSpPr txBox="1"/>
          <p:nvPr/>
        </p:nvSpPr>
        <p:spPr>
          <a:xfrm>
            <a:off x="5365675" y="4266000"/>
            <a:ext cx="3855000" cy="8775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sz="2400">
                <a:solidFill>
                  <a:schemeClr val="lt1"/>
                </a:solidFill>
              </a:rPr>
              <a:t>By Guillermo Gonzalez</a:t>
            </a:r>
            <a:endParaRPr sz="24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69138"/>
        </a:solidFill>
      </p:bgPr>
    </p:bg>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lang="en" sz="3000">
                <a:solidFill>
                  <a:schemeClr val="lt1"/>
                </a:solidFill>
              </a:rPr>
              <a:t>What is realism artwork?</a:t>
            </a:r>
            <a:endParaRPr sz="3000">
              <a:solidFill>
                <a:schemeClr val="lt1"/>
              </a:solidFill>
            </a:endParaRPr>
          </a:p>
        </p:txBody>
      </p:sp>
      <p:sp>
        <p:nvSpPr>
          <p:cNvPr id="62" name="Shape 62"/>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381000" lvl="0" marL="457200" rtl="0" algn="ctr">
              <a:spcBef>
                <a:spcPts val="0"/>
              </a:spcBef>
              <a:spcAft>
                <a:spcPts val="0"/>
              </a:spcAft>
              <a:buClr>
                <a:schemeClr val="lt1"/>
              </a:buClr>
              <a:buSzPts val="2400"/>
              <a:buChar char="-"/>
            </a:pPr>
            <a:r>
              <a:rPr lang="en" sz="2400">
                <a:solidFill>
                  <a:schemeClr val="lt1"/>
                </a:solidFill>
              </a:rPr>
              <a:t>Realism artwork is focused on the everyday life of workers and social inequality between the rich, the middle class and mainly the poor. Inequality on government corruption is also demonstrated in realism artwork. </a:t>
            </a:r>
            <a:endParaRPr sz="2400">
              <a:solidFill>
                <a:schemeClr val="lt1"/>
              </a:solidFill>
            </a:endParaRPr>
          </a:p>
          <a:p>
            <a:pPr indent="-381000" lvl="0" marL="457200" rtl="0" algn="ctr">
              <a:spcBef>
                <a:spcPts val="0"/>
              </a:spcBef>
              <a:spcAft>
                <a:spcPts val="0"/>
              </a:spcAft>
              <a:buClr>
                <a:schemeClr val="lt1"/>
              </a:buClr>
              <a:buSzPts val="2400"/>
              <a:buChar char="-"/>
            </a:pPr>
            <a:r>
              <a:rPr lang="en" sz="2400">
                <a:solidFill>
                  <a:schemeClr val="lt1"/>
                </a:solidFill>
              </a:rPr>
              <a:t>The realism art movement began in France in the 1840s.</a:t>
            </a:r>
            <a:endParaRPr sz="2400">
              <a:solidFill>
                <a:schemeClr val="lt1"/>
              </a:solidFill>
            </a:endParaRPr>
          </a:p>
          <a:p>
            <a:pPr indent="-381000" lvl="0" marL="457200" algn="ctr">
              <a:spcBef>
                <a:spcPts val="0"/>
              </a:spcBef>
              <a:spcAft>
                <a:spcPts val="0"/>
              </a:spcAft>
              <a:buClr>
                <a:schemeClr val="lt1"/>
              </a:buClr>
              <a:buSzPts val="2400"/>
              <a:buChar char="-"/>
            </a:pPr>
            <a:r>
              <a:rPr lang="en" sz="2400">
                <a:solidFill>
                  <a:schemeClr val="lt1"/>
                </a:solidFill>
              </a:rPr>
              <a:t>“Realism in the arts is the attempt to represent subject matter truthfully, without artificiality and avoiding artistic conventions, implausible, exotic, and supernatural elements.”</a:t>
            </a:r>
            <a:endParaRPr sz="240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66" name="Shape 66"/>
        <p:cNvGrpSpPr/>
        <p:nvPr/>
      </p:nvGrpSpPr>
      <p:grpSpPr>
        <a:xfrm>
          <a:off x="0" y="0"/>
          <a:ext cx="0" cy="0"/>
          <a:chOff x="0" y="0"/>
          <a:chExt cx="0" cy="0"/>
        </a:xfrm>
      </p:grpSpPr>
      <p:sp>
        <p:nvSpPr>
          <p:cNvPr id="67" name="Shape 67"/>
          <p:cNvSpPr txBox="1"/>
          <p:nvPr>
            <p:ph type="title"/>
          </p:nvPr>
        </p:nvSpPr>
        <p:spPr>
          <a:xfrm>
            <a:off x="2489075" y="189500"/>
            <a:ext cx="33210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chemeClr val="lt1"/>
                </a:solidFill>
              </a:rPr>
              <a:t>A Burial at Ornans</a:t>
            </a:r>
            <a:endParaRPr>
              <a:solidFill>
                <a:schemeClr val="lt1"/>
              </a:solidFill>
            </a:endParaRPr>
          </a:p>
        </p:txBody>
      </p:sp>
      <p:sp>
        <p:nvSpPr>
          <p:cNvPr id="68" name="Shape 68"/>
          <p:cNvSpPr txBox="1"/>
          <p:nvPr/>
        </p:nvSpPr>
        <p:spPr>
          <a:xfrm>
            <a:off x="5265725" y="1444175"/>
            <a:ext cx="3321000" cy="3057900"/>
          </a:xfrm>
          <a:prstGeom prst="rect">
            <a:avLst/>
          </a:prstGeom>
          <a:solidFill>
            <a:srgbClr val="FF0000">
              <a:alpha val="14620"/>
            </a:srgbClr>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lt1"/>
                </a:solidFill>
              </a:rPr>
              <a:t>1849-1950</a:t>
            </a:r>
            <a:endParaRPr sz="1800">
              <a:solidFill>
                <a:schemeClr val="lt1"/>
              </a:solidFill>
            </a:endParaRPr>
          </a:p>
          <a:p>
            <a:pPr indent="0" lvl="0" marL="0" rtl="0" algn="ctr">
              <a:spcBef>
                <a:spcPts val="0"/>
              </a:spcBef>
              <a:spcAft>
                <a:spcPts val="0"/>
              </a:spcAft>
              <a:buNone/>
            </a:pPr>
            <a:r>
              <a:rPr lang="en" sz="1800">
                <a:solidFill>
                  <a:schemeClr val="lt1"/>
                </a:solidFill>
              </a:rPr>
              <a:t>-Art by Gustave </a:t>
            </a:r>
            <a:r>
              <a:rPr lang="en" sz="1800">
                <a:solidFill>
                  <a:schemeClr val="lt1"/>
                </a:solidFill>
              </a:rPr>
              <a:t>Courbet</a:t>
            </a:r>
            <a:endParaRPr sz="1800">
              <a:solidFill>
                <a:schemeClr val="lt1"/>
              </a:solidFill>
            </a:endParaRPr>
          </a:p>
          <a:p>
            <a:pPr indent="0" lvl="0" marL="0" rtl="0" algn="ctr">
              <a:spcBef>
                <a:spcPts val="0"/>
              </a:spcBef>
              <a:spcAft>
                <a:spcPts val="0"/>
              </a:spcAft>
              <a:buNone/>
            </a:pPr>
            <a:r>
              <a:rPr lang="en" sz="1800">
                <a:solidFill>
                  <a:schemeClr val="lt1"/>
                </a:solidFill>
              </a:rPr>
              <a:t>- </a:t>
            </a:r>
            <a:r>
              <a:rPr lang="en" sz="1800">
                <a:solidFill>
                  <a:schemeClr val="lt1"/>
                </a:solidFill>
                <a:latin typeface="Roboto"/>
                <a:ea typeface="Roboto"/>
                <a:cs typeface="Roboto"/>
                <a:sym typeface="Roboto"/>
              </a:rPr>
              <a:t> </a:t>
            </a:r>
            <a:r>
              <a:rPr lang="en" sz="1800">
                <a:solidFill>
                  <a:schemeClr val="lt1"/>
                </a:solidFill>
                <a:uFill>
                  <a:noFill/>
                </a:uFill>
                <a:latin typeface="Roboto"/>
                <a:ea typeface="Roboto"/>
                <a:cs typeface="Roboto"/>
                <a:sym typeface="Roboto"/>
                <a:hlinkClick r:id="rId4"/>
              </a:rPr>
              <a:t>Musée d'Orsay</a:t>
            </a:r>
            <a:r>
              <a:rPr lang="en" sz="1800">
                <a:solidFill>
                  <a:schemeClr val="lt1"/>
                </a:solidFill>
                <a:latin typeface="Roboto"/>
                <a:ea typeface="Roboto"/>
                <a:cs typeface="Roboto"/>
                <a:sym typeface="Roboto"/>
              </a:rPr>
              <a:t>‎, Paris, France</a:t>
            </a:r>
            <a:endParaRPr sz="1800">
              <a:solidFill>
                <a:schemeClr val="lt1"/>
              </a:solidFill>
            </a:endParaRPr>
          </a:p>
          <a:p>
            <a:pPr indent="0" lvl="0" marL="0" rtl="0" algn="ctr">
              <a:spcBef>
                <a:spcPts val="0"/>
              </a:spcBef>
              <a:spcAft>
                <a:spcPts val="0"/>
              </a:spcAft>
              <a:buNone/>
            </a:pPr>
            <a:r>
              <a:rPr lang="en" sz="1800">
                <a:solidFill>
                  <a:schemeClr val="lt1"/>
                </a:solidFill>
              </a:rPr>
              <a:t>- This work of art consists emphasis on certain aspects, contrast, and the value of the artwork sets off the mood and atmosphere of the environment. </a:t>
            </a:r>
            <a:endParaRPr sz="1800">
              <a:solidFill>
                <a:schemeClr val="lt1"/>
              </a:solidFill>
            </a:endParaRPr>
          </a:p>
          <a:p>
            <a:pPr indent="0" lvl="0" marL="0" rtl="0" algn="ctr">
              <a:spcBef>
                <a:spcPts val="0"/>
              </a:spcBef>
              <a:spcAft>
                <a:spcPts val="0"/>
              </a:spcAft>
              <a:buNone/>
            </a:pPr>
            <a:r>
              <a:t/>
            </a:r>
            <a:endParaRPr sz="1800">
              <a:solidFill>
                <a:schemeClr val="lt1"/>
              </a:solidFill>
            </a:endParaRPr>
          </a:p>
          <a:p>
            <a:pPr indent="0" lvl="0" marL="0" rtl="0" algn="ctr">
              <a:spcBef>
                <a:spcPts val="0"/>
              </a:spcBef>
              <a:spcAft>
                <a:spcPts val="0"/>
              </a:spcAft>
              <a:buNone/>
            </a:pPr>
            <a:r>
              <a:t/>
            </a:r>
            <a:endParaRPr sz="1800">
              <a:solidFill>
                <a:schemeClr val="lt1"/>
              </a:solidFill>
            </a:endParaRPr>
          </a:p>
          <a:p>
            <a:pPr indent="0" lvl="0" marL="0" algn="ctr">
              <a:spcBef>
                <a:spcPts val="0"/>
              </a:spcBef>
              <a:spcAft>
                <a:spcPts val="0"/>
              </a:spcAft>
              <a:buNone/>
            </a:pPr>
            <a:r>
              <a:t/>
            </a:r>
            <a:endParaRPr sz="1800">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72" name="Shape 72"/>
        <p:cNvGrpSpPr/>
        <p:nvPr/>
      </p:nvGrpSpPr>
      <p:grpSpPr>
        <a:xfrm>
          <a:off x="0" y="0"/>
          <a:ext cx="0" cy="0"/>
          <a:chOff x="0" y="0"/>
          <a:chExt cx="0" cy="0"/>
        </a:xfrm>
      </p:grpSpPr>
      <p:sp>
        <p:nvSpPr>
          <p:cNvPr id="73" name="Shape 73"/>
          <p:cNvSpPr txBox="1"/>
          <p:nvPr>
            <p:ph type="title"/>
          </p:nvPr>
        </p:nvSpPr>
        <p:spPr>
          <a:xfrm>
            <a:off x="3067050" y="156175"/>
            <a:ext cx="30099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chemeClr val="lt1"/>
                </a:solidFill>
              </a:rPr>
              <a:t>Rue Transnonain</a:t>
            </a:r>
            <a:endParaRPr>
              <a:solidFill>
                <a:schemeClr val="lt1"/>
              </a:solidFill>
            </a:endParaRPr>
          </a:p>
        </p:txBody>
      </p:sp>
      <p:sp>
        <p:nvSpPr>
          <p:cNvPr id="74" name="Shape 74"/>
          <p:cNvSpPr txBox="1"/>
          <p:nvPr>
            <p:ph idx="1" type="body"/>
          </p:nvPr>
        </p:nvSpPr>
        <p:spPr>
          <a:xfrm>
            <a:off x="289475" y="728875"/>
            <a:ext cx="4154100" cy="4047900"/>
          </a:xfrm>
          <a:prstGeom prst="rect">
            <a:avLst/>
          </a:prstGeom>
          <a:solidFill>
            <a:srgbClr val="FF0000">
              <a:alpha val="14620"/>
            </a:srgbClr>
          </a:solidFill>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lt1"/>
                </a:solidFill>
              </a:rPr>
              <a:t>April 15, 1834</a:t>
            </a:r>
            <a:endParaRPr>
              <a:solidFill>
                <a:schemeClr val="lt1"/>
              </a:solidFill>
            </a:endParaRPr>
          </a:p>
          <a:p>
            <a:pPr indent="0" lvl="0" marL="0" rtl="0" algn="ctr">
              <a:spcBef>
                <a:spcPts val="1600"/>
              </a:spcBef>
              <a:spcAft>
                <a:spcPts val="0"/>
              </a:spcAft>
              <a:buNone/>
            </a:pPr>
            <a:r>
              <a:rPr lang="en">
                <a:solidFill>
                  <a:schemeClr val="lt1"/>
                </a:solidFill>
              </a:rPr>
              <a:t>Artwork by Honore Daumier</a:t>
            </a:r>
            <a:endParaRPr>
              <a:solidFill>
                <a:schemeClr val="lt1"/>
              </a:solidFill>
            </a:endParaRPr>
          </a:p>
          <a:p>
            <a:pPr indent="-342900" lvl="0" marL="457200" rtl="0" algn="ctr">
              <a:spcBef>
                <a:spcPts val="1600"/>
              </a:spcBef>
              <a:spcAft>
                <a:spcPts val="0"/>
              </a:spcAft>
              <a:buClr>
                <a:schemeClr val="lt1"/>
              </a:buClr>
              <a:buSzPts val="1800"/>
              <a:buChar char="-"/>
            </a:pPr>
            <a:r>
              <a:rPr lang="en">
                <a:solidFill>
                  <a:schemeClr val="lt1"/>
                </a:solidFill>
              </a:rPr>
              <a:t>This artwork represents how cruel the government was under the monarchy of Louis Philippe .</a:t>
            </a:r>
            <a:endParaRPr>
              <a:solidFill>
                <a:schemeClr val="lt1"/>
              </a:solidFill>
            </a:endParaRPr>
          </a:p>
          <a:p>
            <a:pPr indent="-342900" lvl="0" marL="457200" rtl="0" algn="ctr">
              <a:spcBef>
                <a:spcPts val="0"/>
              </a:spcBef>
              <a:spcAft>
                <a:spcPts val="0"/>
              </a:spcAft>
              <a:buClr>
                <a:schemeClr val="lt1"/>
              </a:buClr>
              <a:buSzPts val="1800"/>
              <a:buChar char="-"/>
            </a:pPr>
            <a:r>
              <a:rPr lang="en">
                <a:solidFill>
                  <a:schemeClr val="lt1"/>
                </a:solidFill>
              </a:rPr>
              <a:t>When an officer was killed, the government </a:t>
            </a:r>
            <a:r>
              <a:rPr lang="en">
                <a:solidFill>
                  <a:schemeClr val="lt1"/>
                </a:solidFill>
              </a:rPr>
              <a:t>brutally</a:t>
            </a:r>
            <a:r>
              <a:rPr lang="en">
                <a:solidFill>
                  <a:schemeClr val="lt1"/>
                </a:solidFill>
              </a:rPr>
              <a:t> searched inside the house where they thought the victim would be at. </a:t>
            </a:r>
            <a:endParaRPr>
              <a:solidFill>
                <a:schemeClr val="lt1"/>
              </a:solidFill>
            </a:endParaRPr>
          </a:p>
          <a:p>
            <a:pPr indent="-342900" lvl="0" marL="457200" algn="ctr">
              <a:spcBef>
                <a:spcPts val="0"/>
              </a:spcBef>
              <a:spcAft>
                <a:spcPts val="0"/>
              </a:spcAft>
              <a:buClr>
                <a:schemeClr val="lt1"/>
              </a:buClr>
              <a:buSzPts val="1800"/>
              <a:buChar char="-"/>
            </a:pPr>
            <a:r>
              <a:rPr lang="en">
                <a:solidFill>
                  <a:schemeClr val="lt1"/>
                </a:solidFill>
              </a:rPr>
              <a:t>This is a dead man on top of his dead child.</a:t>
            </a:r>
            <a:endParaRPr>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78" name="Shape 78"/>
        <p:cNvGrpSpPr/>
        <p:nvPr/>
      </p:nvGrpSpPr>
      <p:grpSpPr>
        <a:xfrm>
          <a:off x="0" y="0"/>
          <a:ext cx="0" cy="0"/>
          <a:chOff x="0" y="0"/>
          <a:chExt cx="0" cy="0"/>
        </a:xfrm>
      </p:grpSpPr>
      <p:sp>
        <p:nvSpPr>
          <p:cNvPr id="79" name="Shape 79"/>
          <p:cNvSpPr txBox="1"/>
          <p:nvPr>
            <p:ph type="title"/>
          </p:nvPr>
        </p:nvSpPr>
        <p:spPr>
          <a:xfrm>
            <a:off x="1660350" y="356150"/>
            <a:ext cx="58233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chemeClr val="lt1"/>
                </a:solidFill>
              </a:rPr>
              <a:t>The Stone Breakers(1849-1850)</a:t>
            </a:r>
            <a:endParaRPr>
              <a:solidFill>
                <a:schemeClr val="lt1"/>
              </a:solidFill>
            </a:endParaRPr>
          </a:p>
        </p:txBody>
      </p:sp>
      <p:sp>
        <p:nvSpPr>
          <p:cNvPr id="80" name="Shape 80"/>
          <p:cNvSpPr txBox="1"/>
          <p:nvPr>
            <p:ph idx="1" type="body"/>
          </p:nvPr>
        </p:nvSpPr>
        <p:spPr>
          <a:xfrm>
            <a:off x="245075" y="852550"/>
            <a:ext cx="4260300" cy="3857700"/>
          </a:xfrm>
          <a:prstGeom prst="rect">
            <a:avLst/>
          </a:prstGeom>
          <a:solidFill>
            <a:srgbClr val="FF0000">
              <a:alpha val="38460"/>
            </a:srgbClr>
          </a:solidFill>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lt1"/>
                </a:solidFill>
              </a:rPr>
              <a:t>Artwork by Gustave Courbet</a:t>
            </a:r>
            <a:endParaRPr>
              <a:solidFill>
                <a:schemeClr val="lt1"/>
              </a:solidFill>
            </a:endParaRPr>
          </a:p>
          <a:p>
            <a:pPr indent="-342900" lvl="0" marL="457200" rtl="0" algn="ctr">
              <a:spcBef>
                <a:spcPts val="1600"/>
              </a:spcBef>
              <a:spcAft>
                <a:spcPts val="0"/>
              </a:spcAft>
              <a:buClr>
                <a:schemeClr val="lt1"/>
              </a:buClr>
              <a:buSzPts val="1800"/>
              <a:buChar char="-"/>
            </a:pPr>
            <a:r>
              <a:rPr lang="en">
                <a:solidFill>
                  <a:schemeClr val="lt1"/>
                </a:solidFill>
              </a:rPr>
              <a:t>Demonstrates two workers, one young, one old. </a:t>
            </a:r>
            <a:endParaRPr>
              <a:solidFill>
                <a:schemeClr val="lt1"/>
              </a:solidFill>
            </a:endParaRPr>
          </a:p>
          <a:p>
            <a:pPr indent="-342900" lvl="0" marL="457200" rtl="0" algn="ctr">
              <a:spcBef>
                <a:spcPts val="0"/>
              </a:spcBef>
              <a:spcAft>
                <a:spcPts val="0"/>
              </a:spcAft>
              <a:buClr>
                <a:schemeClr val="lt1"/>
              </a:buClr>
              <a:buSzPts val="1800"/>
              <a:buChar char="-"/>
            </a:pPr>
            <a:r>
              <a:rPr lang="en">
                <a:solidFill>
                  <a:schemeClr val="lt1"/>
                </a:solidFill>
              </a:rPr>
              <a:t>Courbet presented an illustration of an everyday life and an allegory on the nature of poverty. </a:t>
            </a:r>
            <a:endParaRPr>
              <a:solidFill>
                <a:schemeClr val="lt1"/>
              </a:solidFill>
            </a:endParaRPr>
          </a:p>
          <a:p>
            <a:pPr indent="-342900" lvl="0" marL="457200" algn="ctr">
              <a:spcBef>
                <a:spcPts val="0"/>
              </a:spcBef>
              <a:spcAft>
                <a:spcPts val="0"/>
              </a:spcAft>
              <a:buClr>
                <a:schemeClr val="lt1"/>
              </a:buClr>
              <a:buSzPts val="1800"/>
              <a:buChar char="-"/>
            </a:pPr>
            <a:r>
              <a:rPr lang="en">
                <a:solidFill>
                  <a:schemeClr val="lt1"/>
                </a:solidFill>
              </a:rPr>
              <a:t>The image consists a deep background story and tries to emphasize more on the dirty clothes of the workers and their strong, working hands</a:t>
            </a:r>
            <a:endParaRPr>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84" name="Shape 84"/>
        <p:cNvGrpSpPr/>
        <p:nvPr/>
      </p:nvGrpSpPr>
      <p:grpSpPr>
        <a:xfrm>
          <a:off x="0" y="0"/>
          <a:ext cx="0" cy="0"/>
          <a:chOff x="0" y="0"/>
          <a:chExt cx="0" cy="0"/>
        </a:xfrm>
      </p:grpSpPr>
      <p:sp>
        <p:nvSpPr>
          <p:cNvPr id="85" name="Shape 85"/>
          <p:cNvSpPr txBox="1"/>
          <p:nvPr>
            <p:ph type="title"/>
          </p:nvPr>
        </p:nvSpPr>
        <p:spPr>
          <a:xfrm>
            <a:off x="2833500" y="456125"/>
            <a:ext cx="34770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lang="en"/>
              <a:t>The Gleaners(1857)</a:t>
            </a:r>
            <a:endParaRPr/>
          </a:p>
        </p:txBody>
      </p:sp>
      <p:sp>
        <p:nvSpPr>
          <p:cNvPr id="86" name="Shape 86"/>
          <p:cNvSpPr txBox="1"/>
          <p:nvPr>
            <p:ph idx="1" type="body"/>
          </p:nvPr>
        </p:nvSpPr>
        <p:spPr>
          <a:xfrm>
            <a:off x="311700" y="1152475"/>
            <a:ext cx="4260300" cy="3416400"/>
          </a:xfrm>
          <a:prstGeom prst="rect">
            <a:avLst/>
          </a:prstGeom>
          <a:solidFill>
            <a:srgbClr val="FF0000">
              <a:alpha val="14620"/>
            </a:srgbClr>
          </a:solidFill>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lt1"/>
                </a:solidFill>
              </a:rPr>
              <a:t>Artwork by Jean-Francois Millet   </a:t>
            </a:r>
            <a:endParaRPr>
              <a:solidFill>
                <a:schemeClr val="lt1"/>
              </a:solidFill>
            </a:endParaRPr>
          </a:p>
          <a:p>
            <a:pPr indent="-342900" lvl="0" marL="457200" rtl="0" algn="ctr">
              <a:spcBef>
                <a:spcPts val="1600"/>
              </a:spcBef>
              <a:spcAft>
                <a:spcPts val="0"/>
              </a:spcAft>
              <a:buClr>
                <a:schemeClr val="lt1"/>
              </a:buClr>
              <a:buSzPts val="1800"/>
              <a:buChar char="-"/>
            </a:pPr>
            <a:r>
              <a:rPr lang="en">
                <a:solidFill>
                  <a:schemeClr val="lt1"/>
                </a:solidFill>
              </a:rPr>
              <a:t>Gleaning was the lowest form of work for women in French society.</a:t>
            </a:r>
            <a:endParaRPr>
              <a:solidFill>
                <a:schemeClr val="lt1"/>
              </a:solidFill>
            </a:endParaRPr>
          </a:p>
          <a:p>
            <a:pPr indent="-342900" lvl="0" marL="457200" rtl="0" algn="ctr">
              <a:spcBef>
                <a:spcPts val="0"/>
              </a:spcBef>
              <a:spcAft>
                <a:spcPts val="0"/>
              </a:spcAft>
              <a:buClr>
                <a:schemeClr val="lt1"/>
              </a:buClr>
              <a:buSzPts val="1800"/>
              <a:buChar char="-"/>
            </a:pPr>
            <a:r>
              <a:rPr lang="en">
                <a:solidFill>
                  <a:schemeClr val="lt1"/>
                </a:solidFill>
              </a:rPr>
              <a:t>Female peasants were allowed to comb the fields after the harvest.</a:t>
            </a:r>
            <a:endParaRPr>
              <a:solidFill>
                <a:schemeClr val="lt1"/>
              </a:solidFill>
            </a:endParaRPr>
          </a:p>
          <a:p>
            <a:pPr indent="-342900" lvl="0" marL="457200" rtl="0" algn="ctr">
              <a:spcBef>
                <a:spcPts val="0"/>
              </a:spcBef>
              <a:spcAft>
                <a:spcPts val="0"/>
              </a:spcAft>
              <a:buClr>
                <a:schemeClr val="lt1"/>
              </a:buClr>
              <a:buSzPts val="1800"/>
              <a:buChar char="-"/>
            </a:pPr>
            <a:r>
              <a:rPr lang="en">
                <a:solidFill>
                  <a:schemeClr val="lt1"/>
                </a:solidFill>
              </a:rPr>
              <a:t>This is similar to </a:t>
            </a:r>
            <a:r>
              <a:rPr lang="en">
                <a:solidFill>
                  <a:schemeClr val="lt1"/>
                </a:solidFill>
              </a:rPr>
              <a:t>Courbet's</a:t>
            </a:r>
            <a:r>
              <a:rPr lang="en">
                <a:solidFill>
                  <a:schemeClr val="lt1"/>
                </a:solidFill>
              </a:rPr>
              <a:t> </a:t>
            </a:r>
            <a:r>
              <a:rPr i="1" lang="en">
                <a:solidFill>
                  <a:schemeClr val="lt1"/>
                </a:solidFill>
              </a:rPr>
              <a:t>The Stone Breakers </a:t>
            </a:r>
            <a:r>
              <a:rPr lang="en">
                <a:solidFill>
                  <a:schemeClr val="lt1"/>
                </a:solidFill>
              </a:rPr>
              <a:t>where poverty is demonstrated.</a:t>
            </a:r>
            <a:endParaRPr>
              <a:solidFill>
                <a:schemeClr val="lt1"/>
              </a:solidFill>
            </a:endParaRPr>
          </a:p>
          <a:p>
            <a:pPr indent="0" lvl="0" marL="0" algn="ctr">
              <a:spcBef>
                <a:spcPts val="1600"/>
              </a:spcBef>
              <a:spcAft>
                <a:spcPts val="1600"/>
              </a:spcAft>
              <a:buNone/>
            </a:pPr>
            <a:r>
              <a:t/>
            </a:r>
            <a:endParaRPr>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 Barge Haulers on the Volga (1870-1873)</a:t>
            </a:r>
            <a:endParaRPr/>
          </a:p>
        </p:txBody>
      </p:sp>
      <p:sp>
        <p:nvSpPr>
          <p:cNvPr id="92" name="Shape 92"/>
          <p:cNvSpPr txBox="1"/>
          <p:nvPr/>
        </p:nvSpPr>
        <p:spPr>
          <a:xfrm>
            <a:off x="4572000" y="1066475"/>
            <a:ext cx="4260300" cy="3910500"/>
          </a:xfrm>
          <a:prstGeom prst="rect">
            <a:avLst/>
          </a:prstGeom>
          <a:solidFill>
            <a:srgbClr val="FF0000">
              <a:alpha val="14620"/>
            </a:srgbClr>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t>Artwork by Ilya Repin</a:t>
            </a:r>
            <a:endParaRPr b="1" sz="1800"/>
          </a:p>
          <a:p>
            <a:pPr indent="-342900" lvl="0" marL="457200" rtl="0" algn="ctr">
              <a:spcBef>
                <a:spcPts val="0"/>
              </a:spcBef>
              <a:spcAft>
                <a:spcPts val="0"/>
              </a:spcAft>
              <a:buSzPts val="1800"/>
              <a:buChar char="-"/>
            </a:pPr>
            <a:r>
              <a:rPr b="1" lang="en" sz="1800"/>
              <a:t>This artwork had a powerful effect outside of France.</a:t>
            </a:r>
            <a:endParaRPr b="1" sz="1800"/>
          </a:p>
          <a:p>
            <a:pPr indent="-342900" lvl="0" marL="457200" rtl="0" algn="ctr">
              <a:spcBef>
                <a:spcPts val="0"/>
              </a:spcBef>
              <a:spcAft>
                <a:spcPts val="0"/>
              </a:spcAft>
              <a:buSzPts val="1800"/>
              <a:buChar char="-"/>
            </a:pPr>
            <a:r>
              <a:rPr b="1" lang="en" sz="1800"/>
              <a:t>This artwork was used to demonstrate the social inequalities in their countries.</a:t>
            </a:r>
            <a:endParaRPr b="1" sz="1800"/>
          </a:p>
          <a:p>
            <a:pPr indent="-342900" lvl="0" marL="457200" rtl="0" algn="ctr">
              <a:spcBef>
                <a:spcPts val="0"/>
              </a:spcBef>
              <a:spcAft>
                <a:spcPts val="0"/>
              </a:spcAft>
              <a:buSzPts val="1800"/>
              <a:buChar char="-"/>
            </a:pPr>
            <a:r>
              <a:rPr b="1" lang="en" sz="1800"/>
              <a:t>This artwork demonstrates a team of poor workers pulling up a ship upstream.</a:t>
            </a:r>
            <a:endParaRPr b="1" sz="1800"/>
          </a:p>
          <a:p>
            <a:pPr indent="-342900" lvl="0" marL="457200" rtl="0" algn="ctr">
              <a:spcBef>
                <a:spcPts val="0"/>
              </a:spcBef>
              <a:spcAft>
                <a:spcPts val="0"/>
              </a:spcAft>
              <a:buSzPts val="1800"/>
              <a:buChar char="-"/>
            </a:pPr>
            <a:r>
              <a:rPr b="1" lang="en" sz="1800"/>
              <a:t>Clearly demonstrates how unjust they would be to the lower class people and used almost as slaves.</a:t>
            </a:r>
            <a:endParaRPr b="1"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98" name="Shape 9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